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" charset="1" panose="00000500000000000000"/>
      <p:regular r:id="rId18"/>
    </p:embeddedFont>
    <p:embeddedFont>
      <p:font typeface="Fira Sans" charset="1" panose="020B05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Bold" charset="1" panose="020B080305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• This new hospital database system will revolutionize how we manage patient records and administrative tasks. • It has been designed to streamline processes, improve patient care, and boost overall operational efficiency. • The system will centralize all hospital data, making it easier to access, analyze, and act on critical information. • Key features include automated appointment scheduling, electronic medical records, inventory management, and robust reporting capabilities. • By implementing this system, we aim to enhance the patient experience, optimize resource allocation, and drive continuous improvement across the organization. • I'm excited to walk you through the specific capabilities and benefits of this transformative technology.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12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2711054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56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Hospital Database Management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7" y="4832002"/>
            <a:ext cx="944552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This presentation outlines the development of a comprehensive hospital database management system. The project aims to streamline administrative processes, improve patient care, and enhance overall operational efficiency.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95494" y="7257157"/>
            <a:ext cx="162966" cy="11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b="true" sz="937" spc="-44">
                <a:solidFill>
                  <a:srgbClr val="3C3838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8686" y="6592441"/>
            <a:ext cx="8705141" cy="185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b="true" sz="3547" spc="-56">
                <a:solidFill>
                  <a:srgbClr val="E0D6DE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Manas Dubey</a:t>
            </a:r>
          </a:p>
          <a:p>
            <a:pPr algn="l">
              <a:lnSpc>
                <a:spcPts val="4998"/>
              </a:lnSpc>
            </a:pPr>
            <a:r>
              <a:rPr lang="en-US" b="true" sz="3547" spc="-56">
                <a:solidFill>
                  <a:srgbClr val="E0D6DE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Happy Singh</a:t>
            </a:r>
          </a:p>
          <a:p>
            <a:pPr algn="l">
              <a:lnSpc>
                <a:spcPts val="4999"/>
              </a:lnSpc>
            </a:pPr>
            <a:r>
              <a:rPr lang="en-US" b="true" sz="3547" spc="-58">
                <a:solidFill>
                  <a:srgbClr val="E0D6DE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Aman Kaushal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12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306515"/>
            <a:ext cx="732189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56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Introduction to the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796581"/>
            <a:ext cx="780588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Hospital Database Management System (HDMS) is designed to centralize and manage all critical information related to hospital operations, including patient records, medical history, appointments, medications, and billing details.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9401" y="4796581"/>
            <a:ext cx="780588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system aims to create a unified platform that streamlines administrative tasks, improves communication among healthcare providers, and ultimately elevates the quality of patient care.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12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715244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56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Key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187304"/>
            <a:ext cx="5245447" cy="2994571"/>
            <a:chOff x="0" y="0"/>
            <a:chExt cx="6993930" cy="39927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3890" cy="3992753"/>
            </a:xfrm>
            <a:custGeom>
              <a:avLst/>
              <a:gdLst/>
              <a:ahLst/>
              <a:cxnLst/>
              <a:rect r="r" b="b" t="t" l="l"/>
              <a:pathLst>
                <a:path h="3992753" w="699389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3936111"/>
                  </a:lnTo>
                  <a:cubicBezTo>
                    <a:pt x="6993890" y="3967480"/>
                    <a:pt x="6968490" y="3992753"/>
                    <a:pt x="6937248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75755" y="346129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Physicians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755" y="3988594"/>
            <a:ext cx="4678412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Comprehensive physician profiles, credentials, specializations, availability schedules, and patient interactions.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21202" y="3187304"/>
            <a:ext cx="5245447" cy="2994571"/>
            <a:chOff x="0" y="0"/>
            <a:chExt cx="6993930" cy="39927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93890" cy="3992753"/>
            </a:xfrm>
            <a:custGeom>
              <a:avLst/>
              <a:gdLst/>
              <a:ahLst/>
              <a:cxnLst/>
              <a:rect r="r" b="b" t="t" l="l"/>
              <a:pathLst>
                <a:path h="3992753" w="699389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3936111"/>
                  </a:lnTo>
                  <a:cubicBezTo>
                    <a:pt x="6993890" y="3967480"/>
                    <a:pt x="6968490" y="3992753"/>
                    <a:pt x="6937248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804720" y="346129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Patients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04720" y="3988594"/>
            <a:ext cx="4678412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Detailed patient records, medical history, allergies, medications, appointments, and insurance information.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50166" y="3187304"/>
            <a:ext cx="5245447" cy="2994571"/>
            <a:chOff x="0" y="0"/>
            <a:chExt cx="6993930" cy="39927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93890" cy="3992753"/>
            </a:xfrm>
            <a:custGeom>
              <a:avLst/>
              <a:gdLst/>
              <a:ahLst/>
              <a:cxnLst/>
              <a:rect r="r" b="b" t="t" l="l"/>
              <a:pathLst>
                <a:path h="3992753" w="699389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3936111"/>
                  </a:lnTo>
                  <a:cubicBezTo>
                    <a:pt x="6993890" y="3967480"/>
                    <a:pt x="6968490" y="3992753"/>
                    <a:pt x="6937248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333685" y="346129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Departments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33685" y="3988594"/>
            <a:ext cx="4678413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Management of departments, staff, resources, schedules, and patient flow within the hospital.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6465391"/>
            <a:ext cx="8010079" cy="2087315"/>
            <a:chOff x="0" y="0"/>
            <a:chExt cx="10680105" cy="27830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8019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0680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2726309"/>
                  </a:lnTo>
                  <a:cubicBezTo>
                    <a:pt x="10680192" y="2757678"/>
                    <a:pt x="10654792" y="2783078"/>
                    <a:pt x="10623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75755" y="673938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Medications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5755" y="7266682"/>
            <a:ext cx="744304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Inventory management, dispensing records, prescription tracking, and medication alerts for patient safety.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285834" y="6465391"/>
            <a:ext cx="8010079" cy="2087315"/>
            <a:chOff x="0" y="0"/>
            <a:chExt cx="10680105" cy="27830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8019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0680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2726309"/>
                  </a:lnTo>
                  <a:cubicBezTo>
                    <a:pt x="10680192" y="2757678"/>
                    <a:pt x="10654792" y="2783078"/>
                    <a:pt x="10623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569351" y="673938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Appointments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69351" y="7266682"/>
            <a:ext cx="744304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Scheduling, reminders, confirmations, patient check-in, and integration with electronic health records (EHR).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12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900112"/>
            <a:ext cx="7176492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56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Why We Need This System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2549277"/>
            <a:ext cx="637878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43012" y="2712690"/>
            <a:ext cx="136326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spc="-33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2539752"/>
            <a:ext cx="365968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Streamlined Administration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3509962"/>
            <a:ext cx="3659684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Simplify administrative processes, reducing paperwork and manual tasks, enabling more efficient staff allocation.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6834" y="2549277"/>
            <a:ext cx="637878" cy="637878"/>
            <a:chOff x="0" y="0"/>
            <a:chExt cx="850503" cy="8505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072782" y="2712690"/>
            <a:ext cx="205979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spc="-33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78229" y="253975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Better Patient Care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8229" y="3067050"/>
            <a:ext cx="3659684" cy="281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Provide access to comprehensive and updated patient information, facilitating informed decision-making by healthcare providers.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6486525"/>
            <a:ext cx="637878" cy="637877"/>
            <a:chOff x="0" y="0"/>
            <a:chExt cx="850503" cy="850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08186" y="6649939"/>
            <a:ext cx="205979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spc="-33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13632" y="647700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Compliance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13632" y="7004297"/>
            <a:ext cx="3659684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Ensure compliance with regulatory requirements, data security standards, and HIPAA guidelines, protecting patient confidentiality.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856834" y="6486525"/>
            <a:ext cx="637878" cy="637877"/>
            <a:chOff x="0" y="0"/>
            <a:chExt cx="850503" cy="8505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072782" y="6649939"/>
            <a:ext cx="205979" cy="3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spc="-33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78229" y="647700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Efficiency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78229" y="7004297"/>
            <a:ext cx="3659684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Improve overall operational efficiency, reducing waiting times, minimizing errors, and optimizing resource utilization.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12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1077366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56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Summary of the Project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850237" y="240759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50237" y="339030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Data Centralization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3917602"/>
            <a:ext cx="4510088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HDMS will create a central repository for all hospital-related data.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2785526" y="240759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785526" y="339030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Security and Privacy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85526" y="3917602"/>
            <a:ext cx="451023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Robust security measures will be implemented to protect sensitive patient information.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850237" y="622429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50237" y="720700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Data Analytics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50237" y="7734300"/>
            <a:ext cx="4510088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system will provide insightful data analytics to improve decision-making.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12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24235"/>
            <a:ext cx="10569476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56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Modern and Visually Appealing Design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4059288" y="2496294"/>
            <a:ext cx="2017514" cy="1633686"/>
          </a:xfrm>
          <a:custGeom>
            <a:avLst/>
            <a:gdLst/>
            <a:ahLst/>
            <a:cxnLst/>
            <a:rect r="r" b="b" t="t" l="l"/>
            <a:pathLst>
              <a:path h="1633686" w="2017514">
                <a:moveTo>
                  <a:pt x="0" y="0"/>
                </a:moveTo>
                <a:lnTo>
                  <a:pt x="2017513" y="0"/>
                </a:lnTo>
                <a:lnTo>
                  <a:pt x="2017513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" r="0" b="-9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11191" y="3127325"/>
            <a:ext cx="113556" cy="67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60319" y="3082081"/>
            <a:ext cx="2722960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User-Centric Design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147644" y="4146351"/>
            <a:ext cx="11077278" cy="19050"/>
            <a:chOff x="0" y="0"/>
            <a:chExt cx="14769703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769719" cy="25400"/>
            </a:xfrm>
            <a:custGeom>
              <a:avLst/>
              <a:gdLst/>
              <a:ahLst/>
              <a:cxnLst/>
              <a:rect r="r" b="b" t="t" l="l"/>
              <a:pathLst>
                <a:path h="25400" w="1476971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757019" y="0"/>
                  </a:lnTo>
                  <a:cubicBezTo>
                    <a:pt x="14764004" y="0"/>
                    <a:pt x="14769719" y="5715"/>
                    <a:pt x="14769719" y="12700"/>
                  </a:cubicBezTo>
                  <a:cubicBezTo>
                    <a:pt x="14769719" y="19685"/>
                    <a:pt x="14764004" y="25400"/>
                    <a:pt x="1475701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3050530" y="4200822"/>
            <a:ext cx="4035028" cy="1633686"/>
          </a:xfrm>
          <a:custGeom>
            <a:avLst/>
            <a:gdLst/>
            <a:ahLst/>
            <a:cxnLst/>
            <a:rect r="r" b="b" t="t" l="l"/>
            <a:pathLst>
              <a:path h="1633686" w="4035028">
                <a:moveTo>
                  <a:pt x="0" y="0"/>
                </a:moveTo>
                <a:lnTo>
                  <a:pt x="4035028" y="0"/>
                </a:lnTo>
                <a:lnTo>
                  <a:pt x="4035028" y="1633687"/>
                </a:lnTo>
                <a:lnTo>
                  <a:pt x="0" y="1633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6" r="0" b="-9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82170" y="4629447"/>
            <a:ext cx="171599" cy="67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9076" y="4474815"/>
            <a:ext cx="2663875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Intuitive Navigation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9076" y="5002114"/>
            <a:ext cx="266387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Easy-to-use interface.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156400" y="5850880"/>
            <a:ext cx="10068520" cy="19050"/>
            <a:chOff x="0" y="0"/>
            <a:chExt cx="13424693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24663" cy="25400"/>
            </a:xfrm>
            <a:custGeom>
              <a:avLst/>
              <a:gdLst/>
              <a:ahLst/>
              <a:cxnLst/>
              <a:rect r="r" b="b" t="t" l="l"/>
              <a:pathLst>
                <a:path h="25400" w="134246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411963" y="0"/>
                  </a:lnTo>
                  <a:cubicBezTo>
                    <a:pt x="13418948" y="0"/>
                    <a:pt x="13424663" y="5715"/>
                    <a:pt x="13424663" y="12700"/>
                  </a:cubicBezTo>
                  <a:cubicBezTo>
                    <a:pt x="13424663" y="19685"/>
                    <a:pt x="13418948" y="25400"/>
                    <a:pt x="134119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2041772" y="5905351"/>
            <a:ext cx="6052543" cy="1633686"/>
          </a:xfrm>
          <a:custGeom>
            <a:avLst/>
            <a:gdLst/>
            <a:ahLst/>
            <a:cxnLst/>
            <a:rect r="r" b="b" t="t" l="l"/>
            <a:pathLst>
              <a:path h="1633686" w="6052543">
                <a:moveTo>
                  <a:pt x="0" y="0"/>
                </a:moveTo>
                <a:lnTo>
                  <a:pt x="6052543" y="0"/>
                </a:lnTo>
                <a:lnTo>
                  <a:pt x="6052543" y="1633687"/>
                </a:lnTo>
                <a:lnTo>
                  <a:pt x="0" y="1633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5" r="0" b="-17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982170" y="6333976"/>
            <a:ext cx="171599" cy="67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77832" y="6179344"/>
            <a:ext cx="3476625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Mobile Responsiveness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77832" y="6706641"/>
            <a:ext cx="347662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Access from various devices.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165158" y="7555409"/>
            <a:ext cx="9059764" cy="19050"/>
            <a:chOff x="0" y="0"/>
            <a:chExt cx="12079685" cy="2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079732" cy="25400"/>
            </a:xfrm>
            <a:custGeom>
              <a:avLst/>
              <a:gdLst/>
              <a:ahLst/>
              <a:cxnLst/>
              <a:rect r="r" b="b" t="t" l="l"/>
              <a:pathLst>
                <a:path h="25400" w="1207973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067032" y="0"/>
                  </a:lnTo>
                  <a:cubicBezTo>
                    <a:pt x="12074017" y="0"/>
                    <a:pt x="12079732" y="5715"/>
                    <a:pt x="12079732" y="12700"/>
                  </a:cubicBezTo>
                  <a:cubicBezTo>
                    <a:pt x="12079732" y="19685"/>
                    <a:pt x="12074017" y="25400"/>
                    <a:pt x="1206703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032868" y="7609880"/>
            <a:ext cx="8070205" cy="1633686"/>
          </a:xfrm>
          <a:custGeom>
            <a:avLst/>
            <a:gdLst/>
            <a:ahLst/>
            <a:cxnLst/>
            <a:rect r="r" b="b" t="t" l="l"/>
            <a:pathLst>
              <a:path h="1633686" w="8070205">
                <a:moveTo>
                  <a:pt x="0" y="0"/>
                </a:moveTo>
                <a:lnTo>
                  <a:pt x="8070204" y="0"/>
                </a:lnTo>
                <a:lnTo>
                  <a:pt x="8070204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6" r="0" b="-156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982021" y="8038505"/>
            <a:ext cx="171599" cy="67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86590" y="788387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Visual Clarity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86590" y="8411170"/>
            <a:ext cx="357128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Organized data presentation.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1351" y="402939"/>
            <a:ext cx="12072760" cy="9884061"/>
          </a:xfrm>
          <a:custGeom>
            <a:avLst/>
            <a:gdLst/>
            <a:ahLst/>
            <a:cxnLst/>
            <a:rect r="r" b="b" t="t" l="l"/>
            <a:pathLst>
              <a:path h="9884061" w="12072760">
                <a:moveTo>
                  <a:pt x="0" y="0"/>
                </a:moveTo>
                <a:lnTo>
                  <a:pt x="12072760" y="0"/>
                </a:lnTo>
                <a:lnTo>
                  <a:pt x="12072760" y="9884061"/>
                </a:lnTo>
                <a:lnTo>
                  <a:pt x="0" y="988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16" r="0" b="-221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12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036242"/>
          </a:xfrm>
          <a:custGeom>
            <a:avLst/>
            <a:gdLst/>
            <a:ahLst/>
            <a:cxnLst/>
            <a:rect r="r" b="b" t="t" l="l"/>
            <a:pathLst>
              <a:path h="3036242" w="18288000">
                <a:moveTo>
                  <a:pt x="0" y="0"/>
                </a:moveTo>
                <a:lnTo>
                  <a:pt x="18288000" y="0"/>
                </a:lnTo>
                <a:lnTo>
                  <a:pt x="18288000" y="3036242"/>
                </a:lnTo>
                <a:lnTo>
                  <a:pt x="0" y="3036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" r="0" b="-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0106" y="3685431"/>
            <a:ext cx="8032551" cy="77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spc="-47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Implementation Plan and Timeline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50106" y="7223224"/>
            <a:ext cx="16587788" cy="28575"/>
            <a:chOff x="0" y="0"/>
            <a:chExt cx="22117050" cy="3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17050" cy="38100"/>
            </a:xfrm>
            <a:custGeom>
              <a:avLst/>
              <a:gdLst/>
              <a:ahLst/>
              <a:cxnLst/>
              <a:rect r="r" b="b" t="t" l="l"/>
              <a:pathLst>
                <a:path h="38100" w="2211705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098000" y="0"/>
                  </a:lnTo>
                  <a:cubicBezTo>
                    <a:pt x="22108540" y="0"/>
                    <a:pt x="22117050" y="8509"/>
                    <a:pt x="22117050" y="19050"/>
                  </a:cubicBezTo>
                  <a:cubicBezTo>
                    <a:pt x="22117050" y="29591"/>
                    <a:pt x="22108540" y="38100"/>
                    <a:pt x="2209800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080421" y="6373117"/>
            <a:ext cx="28575" cy="850106"/>
            <a:chOff x="0" y="0"/>
            <a:chExt cx="38100" cy="11334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00" cy="1133475"/>
            </a:xfrm>
            <a:custGeom>
              <a:avLst/>
              <a:gdLst/>
              <a:ahLst/>
              <a:cxnLst/>
              <a:rect r="r" b="b" t="t" l="l"/>
              <a:pathLst>
                <a:path h="1133475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4425"/>
                  </a:lnTo>
                  <a:cubicBezTo>
                    <a:pt x="38100" y="1124966"/>
                    <a:pt x="29591" y="1133475"/>
                    <a:pt x="19050" y="1133475"/>
                  </a:cubicBezTo>
                  <a:cubicBezTo>
                    <a:pt x="8509" y="1133475"/>
                    <a:pt x="0" y="1124966"/>
                    <a:pt x="0" y="1114425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821460" y="6949976"/>
            <a:ext cx="546497" cy="546497"/>
            <a:chOff x="0" y="0"/>
            <a:chExt cx="728663" cy="7286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8726" cy="728726"/>
            </a:xfrm>
            <a:custGeom>
              <a:avLst/>
              <a:gdLst/>
              <a:ahLst/>
              <a:cxnLst/>
              <a:rect r="r" b="b" t="t" l="l"/>
              <a:pathLst>
                <a:path h="728726" w="728726">
                  <a:moveTo>
                    <a:pt x="0" y="48641"/>
                  </a:moveTo>
                  <a:cubicBezTo>
                    <a:pt x="0" y="21717"/>
                    <a:pt x="21717" y="0"/>
                    <a:pt x="48641" y="0"/>
                  </a:cubicBezTo>
                  <a:lnTo>
                    <a:pt x="680085" y="0"/>
                  </a:lnTo>
                  <a:cubicBezTo>
                    <a:pt x="706882" y="0"/>
                    <a:pt x="728726" y="21717"/>
                    <a:pt x="728726" y="48641"/>
                  </a:cubicBezTo>
                  <a:lnTo>
                    <a:pt x="728726" y="680085"/>
                  </a:lnTo>
                  <a:cubicBezTo>
                    <a:pt x="728726" y="706882"/>
                    <a:pt x="707009" y="728726"/>
                    <a:pt x="680085" y="728726"/>
                  </a:cubicBezTo>
                  <a:lnTo>
                    <a:pt x="48641" y="728726"/>
                  </a:lnTo>
                  <a:cubicBezTo>
                    <a:pt x="21717" y="728726"/>
                    <a:pt x="0" y="706882"/>
                    <a:pt x="0" y="680085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036219" y="7098209"/>
            <a:ext cx="116830" cy="30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 spc="-28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76661" y="5206901"/>
            <a:ext cx="3036242" cy="38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75" spc="-23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Requirements Gathering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2994" y="5655915"/>
            <a:ext cx="6003577" cy="47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 spc="-38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Collect user needs and system requirements.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446466" y="7223224"/>
            <a:ext cx="28575" cy="850106"/>
            <a:chOff x="0" y="0"/>
            <a:chExt cx="38100" cy="11334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100" cy="1133475"/>
            </a:xfrm>
            <a:custGeom>
              <a:avLst/>
              <a:gdLst/>
              <a:ahLst/>
              <a:cxnLst/>
              <a:rect r="r" b="b" t="t" l="l"/>
              <a:pathLst>
                <a:path h="1133475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4425"/>
                  </a:lnTo>
                  <a:cubicBezTo>
                    <a:pt x="38100" y="1124966"/>
                    <a:pt x="29591" y="1133475"/>
                    <a:pt x="19050" y="1133475"/>
                  </a:cubicBezTo>
                  <a:cubicBezTo>
                    <a:pt x="8509" y="1133475"/>
                    <a:pt x="0" y="1124966"/>
                    <a:pt x="0" y="1114425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187505" y="6949976"/>
            <a:ext cx="546497" cy="546497"/>
            <a:chOff x="0" y="0"/>
            <a:chExt cx="728663" cy="7286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8726" cy="728726"/>
            </a:xfrm>
            <a:custGeom>
              <a:avLst/>
              <a:gdLst/>
              <a:ahLst/>
              <a:cxnLst/>
              <a:rect r="r" b="b" t="t" l="l"/>
              <a:pathLst>
                <a:path h="728726" w="728726">
                  <a:moveTo>
                    <a:pt x="0" y="48641"/>
                  </a:moveTo>
                  <a:cubicBezTo>
                    <a:pt x="0" y="21717"/>
                    <a:pt x="21717" y="0"/>
                    <a:pt x="48641" y="0"/>
                  </a:cubicBezTo>
                  <a:lnTo>
                    <a:pt x="680085" y="0"/>
                  </a:lnTo>
                  <a:cubicBezTo>
                    <a:pt x="706882" y="0"/>
                    <a:pt x="728726" y="21717"/>
                    <a:pt x="728726" y="48641"/>
                  </a:cubicBezTo>
                  <a:lnTo>
                    <a:pt x="728726" y="680085"/>
                  </a:lnTo>
                  <a:cubicBezTo>
                    <a:pt x="728726" y="706882"/>
                    <a:pt x="707009" y="728726"/>
                    <a:pt x="680085" y="728726"/>
                  </a:cubicBezTo>
                  <a:lnTo>
                    <a:pt x="48641" y="728726"/>
                  </a:lnTo>
                  <a:cubicBezTo>
                    <a:pt x="21717" y="728726"/>
                    <a:pt x="0" y="706882"/>
                    <a:pt x="0" y="680085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372499" y="7098209"/>
            <a:ext cx="176510" cy="30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 spc="-28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42708" y="8306692"/>
            <a:ext cx="3036242" cy="38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75" spc="-23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System Design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59040" y="8755707"/>
            <a:ext cx="6003577" cy="8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 spc="-38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Develop detailed system architecture and design specifications.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812661" y="6373117"/>
            <a:ext cx="28575" cy="850106"/>
            <a:chOff x="0" y="0"/>
            <a:chExt cx="38100" cy="11334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8100" cy="1133475"/>
            </a:xfrm>
            <a:custGeom>
              <a:avLst/>
              <a:gdLst/>
              <a:ahLst/>
              <a:cxnLst/>
              <a:rect r="r" b="b" t="t" l="l"/>
              <a:pathLst>
                <a:path h="1133475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4425"/>
                  </a:lnTo>
                  <a:cubicBezTo>
                    <a:pt x="38100" y="1124966"/>
                    <a:pt x="29591" y="1133475"/>
                    <a:pt x="19050" y="1133475"/>
                  </a:cubicBezTo>
                  <a:cubicBezTo>
                    <a:pt x="8509" y="1133475"/>
                    <a:pt x="0" y="1124966"/>
                    <a:pt x="0" y="1114425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553700" y="6949976"/>
            <a:ext cx="546497" cy="546497"/>
            <a:chOff x="0" y="0"/>
            <a:chExt cx="728663" cy="72866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28726" cy="728726"/>
            </a:xfrm>
            <a:custGeom>
              <a:avLst/>
              <a:gdLst/>
              <a:ahLst/>
              <a:cxnLst/>
              <a:rect r="r" b="b" t="t" l="l"/>
              <a:pathLst>
                <a:path h="728726" w="728726">
                  <a:moveTo>
                    <a:pt x="0" y="48641"/>
                  </a:moveTo>
                  <a:cubicBezTo>
                    <a:pt x="0" y="21717"/>
                    <a:pt x="21717" y="0"/>
                    <a:pt x="48641" y="0"/>
                  </a:cubicBezTo>
                  <a:lnTo>
                    <a:pt x="680085" y="0"/>
                  </a:lnTo>
                  <a:cubicBezTo>
                    <a:pt x="706882" y="0"/>
                    <a:pt x="728726" y="21717"/>
                    <a:pt x="728726" y="48641"/>
                  </a:cubicBezTo>
                  <a:lnTo>
                    <a:pt x="728726" y="680085"/>
                  </a:lnTo>
                  <a:cubicBezTo>
                    <a:pt x="728726" y="706882"/>
                    <a:pt x="707009" y="728726"/>
                    <a:pt x="680085" y="728726"/>
                  </a:cubicBezTo>
                  <a:lnTo>
                    <a:pt x="48641" y="728726"/>
                  </a:lnTo>
                  <a:cubicBezTo>
                    <a:pt x="21717" y="728726"/>
                    <a:pt x="0" y="706882"/>
                    <a:pt x="0" y="680085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738694" y="7098209"/>
            <a:ext cx="176510" cy="30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 spc="-28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08901" y="4818310"/>
            <a:ext cx="3036243" cy="38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75" spc="-23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Development and Testing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25234" y="5267325"/>
            <a:ext cx="6003577" cy="8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 spc="-38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Build the system, conduct thorough testing, and ensure quality assurance.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4178706" y="7223224"/>
            <a:ext cx="28575" cy="850106"/>
            <a:chOff x="0" y="0"/>
            <a:chExt cx="38100" cy="113347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8100" cy="1133475"/>
            </a:xfrm>
            <a:custGeom>
              <a:avLst/>
              <a:gdLst/>
              <a:ahLst/>
              <a:cxnLst/>
              <a:rect r="r" b="b" t="t" l="l"/>
              <a:pathLst>
                <a:path h="1133475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4425"/>
                  </a:lnTo>
                  <a:cubicBezTo>
                    <a:pt x="38100" y="1124966"/>
                    <a:pt x="29591" y="1133475"/>
                    <a:pt x="19050" y="1133475"/>
                  </a:cubicBezTo>
                  <a:cubicBezTo>
                    <a:pt x="8509" y="1133475"/>
                    <a:pt x="0" y="1124966"/>
                    <a:pt x="0" y="1114425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3919746" y="6949976"/>
            <a:ext cx="546497" cy="546497"/>
            <a:chOff x="0" y="0"/>
            <a:chExt cx="728663" cy="72866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28726" cy="728726"/>
            </a:xfrm>
            <a:custGeom>
              <a:avLst/>
              <a:gdLst/>
              <a:ahLst/>
              <a:cxnLst/>
              <a:rect r="r" b="b" t="t" l="l"/>
              <a:pathLst>
                <a:path h="728726" w="728726">
                  <a:moveTo>
                    <a:pt x="0" y="48641"/>
                  </a:moveTo>
                  <a:cubicBezTo>
                    <a:pt x="0" y="21717"/>
                    <a:pt x="21717" y="0"/>
                    <a:pt x="48641" y="0"/>
                  </a:cubicBezTo>
                  <a:lnTo>
                    <a:pt x="680085" y="0"/>
                  </a:lnTo>
                  <a:cubicBezTo>
                    <a:pt x="706882" y="0"/>
                    <a:pt x="728726" y="21717"/>
                    <a:pt x="728726" y="48641"/>
                  </a:cubicBezTo>
                  <a:lnTo>
                    <a:pt x="728726" y="680085"/>
                  </a:lnTo>
                  <a:cubicBezTo>
                    <a:pt x="728726" y="706882"/>
                    <a:pt x="707009" y="728726"/>
                    <a:pt x="680085" y="728726"/>
                  </a:cubicBezTo>
                  <a:lnTo>
                    <a:pt x="48641" y="728726"/>
                  </a:lnTo>
                  <a:cubicBezTo>
                    <a:pt x="21717" y="728726"/>
                    <a:pt x="0" y="706882"/>
                    <a:pt x="0" y="680085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4104739" y="7098209"/>
            <a:ext cx="176510" cy="30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 spc="-28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674948" y="8306692"/>
            <a:ext cx="3036243" cy="38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75" spc="-23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Deployment and Training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91280" y="8755707"/>
            <a:ext cx="6003577" cy="8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 spc="-38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Deploy the system, provide user training, and ensure smooth integration.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12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05731"/>
            <a:ext cx="7314902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56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Conclusion and Next Steps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277791"/>
            <a:ext cx="2717155" cy="1633686"/>
            <a:chOff x="0" y="0"/>
            <a:chExt cx="3622873" cy="2178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22802" cy="2178177"/>
            </a:xfrm>
            <a:custGeom>
              <a:avLst/>
              <a:gdLst/>
              <a:ahLst/>
              <a:cxnLst/>
              <a:rect r="r" b="b" t="t" l="l"/>
              <a:pathLst>
                <a:path h="2178177" w="362280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3566160" y="0"/>
                  </a:lnTo>
                  <a:cubicBezTo>
                    <a:pt x="3597529" y="0"/>
                    <a:pt x="3622802" y="25400"/>
                    <a:pt x="3622802" y="56642"/>
                  </a:cubicBezTo>
                  <a:lnTo>
                    <a:pt x="3622802" y="2121535"/>
                  </a:lnTo>
                  <a:cubicBezTo>
                    <a:pt x="3622802" y="2152904"/>
                    <a:pt x="3597402" y="2178177"/>
                    <a:pt x="3566160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75755" y="3706416"/>
            <a:ext cx="113556" cy="67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92910" y="355178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Streamlined Operations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92910" y="4079081"/>
            <a:ext cx="606936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HDMS will optimize administrative processes.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851076" y="4892427"/>
            <a:ext cx="13303002" cy="19050"/>
            <a:chOff x="0" y="0"/>
            <a:chExt cx="17737337" cy="25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737328" cy="25400"/>
            </a:xfrm>
            <a:custGeom>
              <a:avLst/>
              <a:gdLst/>
              <a:ahLst/>
              <a:cxnLst/>
              <a:rect r="r" b="b" t="t" l="l"/>
              <a:pathLst>
                <a:path h="25400" w="1773732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92238" y="5053161"/>
            <a:ext cx="5434459" cy="1633686"/>
            <a:chOff x="0" y="0"/>
            <a:chExt cx="7245945" cy="21782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45858" cy="2178177"/>
            </a:xfrm>
            <a:custGeom>
              <a:avLst/>
              <a:gdLst/>
              <a:ahLst/>
              <a:cxnLst/>
              <a:rect r="r" b="b" t="t" l="l"/>
              <a:pathLst>
                <a:path h="2178177" w="7245858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189216" y="0"/>
                  </a:lnTo>
                  <a:cubicBezTo>
                    <a:pt x="7220585" y="0"/>
                    <a:pt x="7245858" y="25400"/>
                    <a:pt x="7245858" y="56642"/>
                  </a:cubicBezTo>
                  <a:lnTo>
                    <a:pt x="7245858" y="2121535"/>
                  </a:lnTo>
                  <a:cubicBezTo>
                    <a:pt x="7245858" y="2152904"/>
                    <a:pt x="7220458" y="2178177"/>
                    <a:pt x="7189216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75755" y="5481786"/>
            <a:ext cx="171599" cy="67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10214" y="532715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Enhanced Patient Care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10214" y="5854452"/>
            <a:ext cx="577185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system will empower healthcare providers.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568380" y="6667797"/>
            <a:ext cx="10585698" cy="19050"/>
            <a:chOff x="0" y="0"/>
            <a:chExt cx="14114263" cy="25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14272" cy="25400"/>
            </a:xfrm>
            <a:custGeom>
              <a:avLst/>
              <a:gdLst/>
              <a:ahLst/>
              <a:cxnLst/>
              <a:rect r="r" b="b" t="t" l="l"/>
              <a:pathLst>
                <a:path h="25400" w="1411427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92238" y="6828532"/>
            <a:ext cx="8151762" cy="1633686"/>
            <a:chOff x="0" y="0"/>
            <a:chExt cx="10869017" cy="21782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68914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86891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812273" y="0"/>
                  </a:lnTo>
                  <a:cubicBezTo>
                    <a:pt x="10843641" y="0"/>
                    <a:pt x="10868914" y="25400"/>
                    <a:pt x="10868914" y="56642"/>
                  </a:cubicBezTo>
                  <a:lnTo>
                    <a:pt x="10868914" y="2121535"/>
                  </a:lnTo>
                  <a:cubicBezTo>
                    <a:pt x="10868914" y="2152904"/>
                    <a:pt x="10843514" y="2178177"/>
                    <a:pt x="1081227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75755" y="7257157"/>
            <a:ext cx="171599" cy="67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27518" y="710252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2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Improved Efficiency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7518" y="7629822"/>
            <a:ext cx="672599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HDMS will contribute to better resource utilization.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DAGcwYrz60g</dc:identifier>
  <dcterms:modified xsi:type="dcterms:W3CDTF">2011-08-01T06:04:30Z</dcterms:modified>
  <cp:revision>1</cp:revision>
  <dc:title>Hospital-Database-Management-System.pptx</dc:title>
</cp:coreProperties>
</file>